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5"/>
  </p:notesMasterIdLst>
  <p:sldIdLst>
    <p:sldId id="273" r:id="rId6"/>
    <p:sldId id="276" r:id="rId7"/>
    <p:sldId id="287" r:id="rId8"/>
    <p:sldId id="288" r:id="rId9"/>
    <p:sldId id="278" r:id="rId10"/>
    <p:sldId id="289" r:id="rId11"/>
    <p:sldId id="284" r:id="rId12"/>
    <p:sldId id="285" r:id="rId13"/>
    <p:sldId id="286" r:id="rId1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00FFFF"/>
    <a:srgbClr val="66FFFF"/>
    <a:srgbClr val="000000"/>
    <a:srgbClr val="FFD457"/>
    <a:srgbClr val="006325"/>
    <a:srgbClr val="BCBEC0"/>
    <a:srgbClr val="E6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90" d="100"/>
          <a:sy n="90" d="100"/>
        </p:scale>
        <p:origin x="-2160" y="-606"/>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8AE55A0-88DB-44F8-9E71-882C6BFF5295}" type="datetimeFigureOut">
              <a:rPr lang="en-US" smtClean="0"/>
              <a:t>06/07/2018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8F7C3CB-48A2-4C6E-9D8D-9C534A317DEE}" type="slidenum">
              <a:rPr lang="en-US" smtClean="0"/>
              <a:t>‹#›</a:t>
            </a:fld>
            <a:endParaRPr lang="en-US" dirty="0"/>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smtClean="0">
                <a:solidFill>
                  <a:srgbClr val="0054A4"/>
                </a:solidFill>
              </a:rPr>
              <a:t>Template for pages 1-9</a:t>
            </a:r>
            <a:endParaRPr lang="en-US" dirty="0">
              <a:solidFill>
                <a:srgbClr val="0054A4"/>
              </a:solidFill>
            </a:endParaRP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smtClean="0">
                <a:solidFill>
                  <a:srgbClr val="0054A4"/>
                </a:solidFill>
              </a:rPr>
              <a:t>Template for pages 10 and up</a:t>
            </a:r>
            <a:endParaRPr lang="en-US" dirty="0">
              <a:solidFill>
                <a:srgbClr val="0054A4"/>
              </a:solidFill>
            </a:endParaRP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953000"/>
            <a:ext cx="8305800" cy="1066800"/>
          </a:xfrm>
        </p:spPr>
        <p:txBody>
          <a:bodyPr>
            <a:normAutofit/>
          </a:bodyPr>
          <a:lstStyle/>
          <a:p>
            <a:r>
              <a:rPr lang="en-US" sz="2800" b="1" dirty="0" smtClean="0">
                <a:solidFill>
                  <a:schemeClr val="tx1"/>
                </a:solidFill>
              </a:rPr>
              <a:t>Washoe County Board of Adjustment</a:t>
            </a:r>
          </a:p>
          <a:p>
            <a:pPr>
              <a:spcBef>
                <a:spcPts val="0"/>
              </a:spcBef>
            </a:pPr>
            <a:r>
              <a:rPr lang="en-US" sz="2400" b="1" dirty="0" smtClean="0">
                <a:solidFill>
                  <a:schemeClr val="tx1"/>
                </a:solidFill>
              </a:rPr>
              <a:t>June 7, 2018</a:t>
            </a:r>
          </a:p>
        </p:txBody>
      </p:sp>
      <p:sp>
        <p:nvSpPr>
          <p:cNvPr id="4" name="Title 3"/>
          <p:cNvSpPr>
            <a:spLocks noGrp="1"/>
          </p:cNvSpPr>
          <p:nvPr>
            <p:ph type="ctrTitle"/>
          </p:nvPr>
        </p:nvSpPr>
        <p:spPr>
          <a:xfrm>
            <a:off x="152400" y="304800"/>
            <a:ext cx="8839200" cy="811530"/>
          </a:xfrm>
        </p:spPr>
        <p:txBody>
          <a:bodyPr/>
          <a:lstStyle/>
          <a:p>
            <a:r>
              <a:rPr lang="en-US" sz="4000" dirty="0"/>
              <a:t>WADMIN18-0008</a:t>
            </a:r>
            <a:r>
              <a:rPr lang="en-US" sz="3200" dirty="0"/>
              <a:t> </a:t>
            </a:r>
            <a:r>
              <a:rPr lang="en-US" sz="3200" dirty="0" smtClean="0">
                <a:solidFill>
                  <a:schemeClr val="tx1"/>
                </a:solidFill>
              </a:rPr>
              <a:t/>
            </a:r>
            <a:br>
              <a:rPr lang="en-US" sz="3200" dirty="0" smtClean="0">
                <a:solidFill>
                  <a:schemeClr val="tx1"/>
                </a:solidFill>
              </a:rPr>
            </a:br>
            <a:r>
              <a:rPr lang="en-US" sz="3200" dirty="0" smtClean="0">
                <a:solidFill>
                  <a:schemeClr val="tx1"/>
                </a:solidFill>
              </a:rPr>
              <a:t>League </a:t>
            </a:r>
            <a:r>
              <a:rPr lang="en-US" sz="3200" dirty="0">
                <a:solidFill>
                  <a:schemeClr val="tx1"/>
                </a:solidFill>
              </a:rPr>
              <a:t>to Save Lake Tahoe Annual Fashion Show and Luncheon, Outdoor Community </a:t>
            </a:r>
            <a:r>
              <a:rPr lang="en-US" sz="3200" dirty="0" smtClean="0">
                <a:solidFill>
                  <a:schemeClr val="tx1"/>
                </a:solidFill>
              </a:rPr>
              <a:t>Event</a:t>
            </a:r>
            <a:endParaRPr lang="en-US" sz="3200"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905000"/>
            <a:ext cx="4688958" cy="3072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600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458200" cy="4724400"/>
          </a:xfrm>
        </p:spPr>
        <p:txBody>
          <a:bodyPr>
            <a:normAutofit/>
          </a:bodyPr>
          <a:lstStyle/>
          <a:p>
            <a:r>
              <a:rPr lang="en-US" sz="4400" dirty="0" smtClean="0"/>
              <a:t>One-day outdoor community event</a:t>
            </a:r>
          </a:p>
          <a:p>
            <a:r>
              <a:rPr lang="en-US" sz="4400" dirty="0" smtClean="0"/>
              <a:t>650 participants and 225 staff</a:t>
            </a:r>
          </a:p>
          <a:p>
            <a:r>
              <a:rPr lang="en-US" sz="4400" dirty="0" smtClean="0"/>
              <a:t>LDS – 1 unit per acre</a:t>
            </a:r>
          </a:p>
          <a:p>
            <a:r>
              <a:rPr lang="en-US" sz="4400" dirty="0" smtClean="0"/>
              <a:t>Luncheon and fashion show</a:t>
            </a:r>
          </a:p>
          <a:p>
            <a:r>
              <a:rPr lang="en-US" sz="4400" dirty="0"/>
              <a:t>1047 Lakeshore Boulevard</a:t>
            </a:r>
            <a:endParaRPr lang="en-US" sz="4400" dirty="0" smtClean="0"/>
          </a:p>
          <a:p>
            <a:pPr marL="0" indent="0">
              <a:buNone/>
            </a:pPr>
            <a:endParaRPr lang="en-US" dirty="0" smtClean="0"/>
          </a:p>
          <a:p>
            <a:pPr marL="0" indent="0">
              <a:buNone/>
            </a:pPr>
            <a:endParaRPr lang="en-US" dirty="0" smtClean="0"/>
          </a:p>
        </p:txBody>
      </p:sp>
      <p:sp>
        <p:nvSpPr>
          <p:cNvPr id="3" name="Title 2"/>
          <p:cNvSpPr>
            <a:spLocks noGrp="1"/>
          </p:cNvSpPr>
          <p:nvPr>
            <p:ph type="title"/>
          </p:nvPr>
        </p:nvSpPr>
        <p:spPr>
          <a:xfrm>
            <a:off x="1219200" y="76200"/>
            <a:ext cx="7924800" cy="792162"/>
          </a:xfrm>
        </p:spPr>
        <p:txBody>
          <a:bodyPr/>
          <a:lstStyle/>
          <a:p>
            <a:r>
              <a:rPr lang="en-US" dirty="0" smtClean="0"/>
              <a:t>Overview</a:t>
            </a:r>
            <a:endParaRPr lang="en-US" dirty="0"/>
          </a:p>
        </p:txBody>
      </p:sp>
    </p:spTree>
    <p:extLst>
      <p:ext uri="{BB962C8B-B14F-4D97-AF65-F5344CB8AC3E}">
        <p14:creationId xmlns:p14="http://schemas.microsoft.com/office/powerpoint/2010/main" val="1949697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239000" cy="792162"/>
          </a:xfrm>
        </p:spPr>
        <p:txBody>
          <a:bodyPr/>
          <a:lstStyle/>
          <a:p>
            <a:pPr algn="r"/>
            <a:r>
              <a:rPr lang="en-US" dirty="0" smtClean="0"/>
              <a:t>Location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5029200" cy="6510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1081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239000" cy="792162"/>
          </a:xfrm>
        </p:spPr>
        <p:txBody>
          <a:bodyPr/>
          <a:lstStyle/>
          <a:p>
            <a:r>
              <a:rPr lang="en-US" dirty="0" smtClean="0"/>
              <a:t>Location</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8839200" cy="496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647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239000" cy="838200"/>
          </a:xfrm>
        </p:spPr>
        <p:txBody>
          <a:bodyPr/>
          <a:lstStyle/>
          <a:p>
            <a:r>
              <a:rPr lang="en-US" dirty="0" smtClean="0"/>
              <a:t>Evaluation</a:t>
            </a:r>
            <a:endParaRPr lang="en-US" dirty="0"/>
          </a:p>
        </p:txBody>
      </p:sp>
      <p:sp>
        <p:nvSpPr>
          <p:cNvPr id="4" name="Content Placeholder 3"/>
          <p:cNvSpPr>
            <a:spLocks noGrp="1"/>
          </p:cNvSpPr>
          <p:nvPr>
            <p:ph idx="1"/>
          </p:nvPr>
        </p:nvSpPr>
        <p:spPr>
          <a:xfrm>
            <a:off x="228600" y="1219200"/>
            <a:ext cx="8686800" cy="4648200"/>
          </a:xfrm>
        </p:spPr>
        <p:txBody>
          <a:bodyPr>
            <a:normAutofit fontScale="92500" lnSpcReduction="10000"/>
          </a:bodyPr>
          <a:lstStyle/>
          <a:p>
            <a:r>
              <a:rPr lang="en-US" dirty="0" smtClean="0"/>
              <a:t>Contracts provided for: </a:t>
            </a:r>
          </a:p>
          <a:p>
            <a:pPr lvl="1"/>
            <a:r>
              <a:rPr lang="en-US" dirty="0" smtClean="0"/>
              <a:t>Security services</a:t>
            </a:r>
          </a:p>
          <a:p>
            <a:pPr lvl="1"/>
            <a:r>
              <a:rPr lang="en-US" dirty="0" smtClean="0"/>
              <a:t>Fire </a:t>
            </a:r>
            <a:r>
              <a:rPr lang="en-US" dirty="0"/>
              <a:t>and Emergency Medical </a:t>
            </a:r>
            <a:r>
              <a:rPr lang="en-US" dirty="0" smtClean="0"/>
              <a:t>Services</a:t>
            </a:r>
          </a:p>
          <a:p>
            <a:pPr lvl="1"/>
            <a:r>
              <a:rPr lang="en-US" dirty="0" smtClean="0"/>
              <a:t>Sanitary facilities</a:t>
            </a:r>
          </a:p>
          <a:p>
            <a:pPr lvl="1"/>
            <a:r>
              <a:rPr lang="en-US" dirty="0"/>
              <a:t>T</a:t>
            </a:r>
            <a:r>
              <a:rPr lang="en-US" dirty="0" smtClean="0"/>
              <a:t>rash removal</a:t>
            </a:r>
          </a:p>
          <a:p>
            <a:r>
              <a:rPr lang="en-US" dirty="0" smtClean="0"/>
              <a:t>Liability insurance provided</a:t>
            </a:r>
            <a:endParaRPr lang="en-US" dirty="0"/>
          </a:p>
          <a:p>
            <a:r>
              <a:rPr lang="en-US" dirty="0" smtClean="0"/>
              <a:t>All parking </a:t>
            </a:r>
            <a:r>
              <a:rPr lang="en-US" dirty="0"/>
              <a:t>at Sierra Nevada </a:t>
            </a:r>
            <a:r>
              <a:rPr lang="en-US" dirty="0" smtClean="0"/>
              <a:t>College</a:t>
            </a:r>
            <a:endParaRPr lang="en-US" dirty="0"/>
          </a:p>
          <a:p>
            <a:r>
              <a:rPr lang="en-US" dirty="0" smtClean="0"/>
              <a:t>Amplified sound</a:t>
            </a:r>
          </a:p>
          <a:p>
            <a:r>
              <a:rPr lang="en-US" dirty="0" smtClean="0"/>
              <a:t>Set-up </a:t>
            </a:r>
            <a:r>
              <a:rPr lang="en-US" dirty="0"/>
              <a:t>and tear-down from 8 a.m. to 7 p.m. </a:t>
            </a:r>
            <a:r>
              <a:rPr lang="en-US" dirty="0" smtClean="0"/>
              <a:t>only</a:t>
            </a:r>
            <a:endParaRPr lang="en-US" dirty="0"/>
          </a:p>
          <a:p>
            <a:endParaRPr lang="en-US" dirty="0"/>
          </a:p>
        </p:txBody>
      </p:sp>
    </p:spTree>
    <p:extLst>
      <p:ext uri="{BB962C8B-B14F-4D97-AF65-F5344CB8AC3E}">
        <p14:creationId xmlns:p14="http://schemas.microsoft.com/office/powerpoint/2010/main" val="3406720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620000" cy="838200"/>
          </a:xfrm>
        </p:spPr>
        <p:txBody>
          <a:bodyPr/>
          <a:lstStyle/>
          <a:p>
            <a:r>
              <a:rPr lang="en-US" dirty="0" smtClean="0"/>
              <a:t>Public Notice &amp; CAB</a:t>
            </a:r>
            <a:endParaRPr lang="en-US" dirty="0"/>
          </a:p>
        </p:txBody>
      </p:sp>
      <p:sp>
        <p:nvSpPr>
          <p:cNvPr id="4" name="Content Placeholder 3"/>
          <p:cNvSpPr>
            <a:spLocks noGrp="1"/>
          </p:cNvSpPr>
          <p:nvPr>
            <p:ph idx="1"/>
          </p:nvPr>
        </p:nvSpPr>
        <p:spPr>
          <a:xfrm>
            <a:off x="152400" y="1219200"/>
            <a:ext cx="4419600" cy="4648200"/>
          </a:xfrm>
        </p:spPr>
        <p:txBody>
          <a:bodyPr>
            <a:normAutofit/>
          </a:bodyPr>
          <a:lstStyle/>
          <a:p>
            <a:r>
              <a:rPr lang="en-US" dirty="0" smtClean="0"/>
              <a:t>Notice sent to 39 property owners within 500 feet</a:t>
            </a:r>
          </a:p>
          <a:p>
            <a:pPr marL="0" indent="0">
              <a:buNone/>
            </a:pPr>
            <a:endParaRPr lang="en-US" dirty="0" smtClean="0"/>
          </a:p>
          <a:p>
            <a:r>
              <a:rPr lang="en-US" dirty="0" smtClean="0"/>
              <a:t>Incline Village/Crystal Bay CAB, May 7, 2018 – recommended approval</a:t>
            </a:r>
          </a:p>
          <a:p>
            <a:endParaRPr lang="en-US" dirty="0"/>
          </a:p>
        </p:txBody>
      </p:sp>
      <p:pic>
        <p:nvPicPr>
          <p:cNvPr id="1026" name="Picture 2" descr="H:\My Documents\2018 Cases\2018_Administrative_Permit\WADMIN18-0008_League_Save_Lake_Tahoe\Notice\WADMIN18-0008_Notice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990600"/>
            <a:ext cx="4440382" cy="5746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217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239000" cy="838200"/>
          </a:xfrm>
        </p:spPr>
        <p:txBody>
          <a:bodyPr/>
          <a:lstStyle/>
          <a:p>
            <a:r>
              <a:rPr lang="en-US" dirty="0" smtClean="0"/>
              <a:t>Reviewing Agencies</a:t>
            </a:r>
            <a:endParaRPr lang="en-US" dirty="0"/>
          </a:p>
        </p:txBody>
      </p:sp>
      <p:sp>
        <p:nvSpPr>
          <p:cNvPr id="4" name="Content Placeholder 3"/>
          <p:cNvSpPr>
            <a:spLocks noGrp="1"/>
          </p:cNvSpPr>
          <p:nvPr>
            <p:ph idx="1"/>
          </p:nvPr>
        </p:nvSpPr>
        <p:spPr>
          <a:xfrm>
            <a:off x="457200" y="1219200"/>
            <a:ext cx="8458200" cy="4572000"/>
          </a:xfrm>
        </p:spPr>
        <p:txBody>
          <a:bodyPr>
            <a:normAutofit/>
          </a:bodyPr>
          <a:lstStyle/>
          <a:p>
            <a:r>
              <a:rPr lang="en-US" sz="3600" dirty="0" smtClean="0"/>
              <a:t>Shown on pages 8 and 9 of the staff report</a:t>
            </a:r>
          </a:p>
          <a:p>
            <a:r>
              <a:rPr lang="en-US" sz="3600" dirty="0" smtClean="0"/>
              <a:t>Recommended conditions of approval have been included</a:t>
            </a:r>
          </a:p>
          <a:p>
            <a:r>
              <a:rPr lang="en-US" sz="3600" dirty="0" smtClean="0"/>
              <a:t>No recommendations for denial were received</a:t>
            </a:r>
          </a:p>
          <a:p>
            <a:endParaRPr lang="en-US" dirty="0"/>
          </a:p>
        </p:txBody>
      </p:sp>
    </p:spTree>
    <p:extLst>
      <p:ext uri="{BB962C8B-B14F-4D97-AF65-F5344CB8AC3E}">
        <p14:creationId xmlns:p14="http://schemas.microsoft.com/office/powerpoint/2010/main" val="2083886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76200"/>
            <a:ext cx="7848600" cy="838200"/>
          </a:xfrm>
        </p:spPr>
        <p:txBody>
          <a:bodyPr/>
          <a:lstStyle/>
          <a:p>
            <a:r>
              <a:rPr lang="en-US" sz="3600" dirty="0" smtClean="0"/>
              <a:t>Regulatory Zone Amendment Findings</a:t>
            </a:r>
            <a:endParaRPr lang="en-US" sz="36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8774601"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001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391400" cy="792162"/>
          </a:xfrm>
        </p:spPr>
        <p:txBody>
          <a:bodyPr/>
          <a:lstStyle/>
          <a:p>
            <a:r>
              <a:rPr lang="en-US" dirty="0" smtClean="0"/>
              <a:t>Possible Motion</a:t>
            </a:r>
            <a:endParaRPr lang="en-US" dirty="0"/>
          </a:p>
        </p:txBody>
      </p:sp>
      <p:sp>
        <p:nvSpPr>
          <p:cNvPr id="4" name="Content Placeholder 3"/>
          <p:cNvSpPr>
            <a:spLocks noGrp="1"/>
          </p:cNvSpPr>
          <p:nvPr>
            <p:ph idx="1"/>
          </p:nvPr>
        </p:nvSpPr>
        <p:spPr>
          <a:xfrm>
            <a:off x="228600" y="990600"/>
            <a:ext cx="8763000" cy="4572000"/>
          </a:xfrm>
        </p:spPr>
        <p:txBody>
          <a:bodyPr>
            <a:noAutofit/>
          </a:bodyPr>
          <a:lstStyle/>
          <a:p>
            <a:pPr marL="0" indent="0" algn="just">
              <a:lnSpc>
                <a:spcPct val="120000"/>
              </a:lnSpc>
              <a:buNone/>
            </a:pPr>
            <a:r>
              <a:rPr lang="en-US" sz="2400" dirty="0"/>
              <a:t>I move that, after giving reasoned consideration to the information contained in the staff report and information received during the public hearing, the Board of Adjustment approve Administrative Permit Case Number WADMIN18-0008 for League to Save Lake Tahoe, and an Outdoor Community Event business license application and associated license conditions, for the League to Save Lake Tahoe Annual Fashion Show and Luncheon, having made the four findings in accordance with Washoe County Development Code Section 110.808.25,  I further move to authorize the Director of the Planning and Building Division to issue the business license when all pre-event conditions have been satisfied.</a:t>
            </a:r>
          </a:p>
        </p:txBody>
      </p:sp>
    </p:spTree>
    <p:extLst>
      <p:ext uri="{BB962C8B-B14F-4D97-AF65-F5344CB8AC3E}">
        <p14:creationId xmlns:p14="http://schemas.microsoft.com/office/powerpoint/2010/main" val="3855694812"/>
      </p:ext>
    </p:extLst>
  </p:cSld>
  <p:clrMapOvr>
    <a:masterClrMapping/>
  </p:clrMapOvr>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Props1.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2.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3.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200D7ED-6620-45A0-9F13-862FEFE886A3}">
  <ds:schemaRefs>
    <ds:schemaRef ds:uri="http://schemas.microsoft.com/office/2006/metadata/properties"/>
    <ds:schemaRef ds:uri="http://www.w3.org/XML/1998/namespace"/>
    <ds:schemaRef ds:uri="http://schemas.microsoft.com/office/infopath/2007/PartnerControls"/>
    <ds:schemaRef ds:uri="a94d8b85-37e1-4d17-8d55-8b7d207932bb"/>
    <ds:schemaRef ds:uri="http://schemas.openxmlformats.org/package/2006/metadata/core-properties"/>
    <ds:schemaRef ds:uri="http://purl.org/dc/terms/"/>
    <ds:schemaRef ds:uri="http://schemas.microsoft.com/office/2006/documentManagement/types"/>
    <ds:schemaRef ds:uri="http://purl.org/dc/elements/1.1/"/>
    <ds:schemaRef ds:uri="http://purl.org/dc/dcmitype/"/>
    <ds:schemaRef ds:uri="http://schemas.microsoft.com/sharepoint/v3/fields"/>
    <ds:schemaRef ds:uri="CEA9126C-A9B1-4F4A-855C-DD0F845697D2"/>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1998</TotalTime>
  <Words>238</Words>
  <Application>Microsoft Office PowerPoint</Application>
  <PresentationFormat>On-screen Show (4:3)</PresentationFormat>
  <Paragraphs>32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PowerPoint_Template_2015</vt:lpstr>
      <vt:lpstr>WADMIN18-0008  League to Save Lake Tahoe Annual Fashion Show and Luncheon, Outdoor Community Event</vt:lpstr>
      <vt:lpstr>Overview</vt:lpstr>
      <vt:lpstr>Location</vt:lpstr>
      <vt:lpstr>Location</vt:lpstr>
      <vt:lpstr>Evaluation</vt:lpstr>
      <vt:lpstr>Public Notice &amp; CAB</vt:lpstr>
      <vt:lpstr>Reviewing Agencies</vt:lpstr>
      <vt:lpstr>Regulatory Zone Amendment Findings</vt:lpstr>
      <vt:lpstr>Possible Motion</vt:lpstr>
    </vt:vector>
  </TitlesOfParts>
  <Company>Washoe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donna fagan</cp:lastModifiedBy>
  <cp:revision>73</cp:revision>
  <cp:lastPrinted>2014-10-07T22:54:33Z</cp:lastPrinted>
  <dcterms:created xsi:type="dcterms:W3CDTF">2015-09-25T21:46:02Z</dcterms:created>
  <dcterms:modified xsi:type="dcterms:W3CDTF">2018-06-07T19:21:45Z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